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58" r:id="rId3"/>
    <p:sldId id="312" r:id="rId4"/>
    <p:sldId id="314" r:id="rId5"/>
    <p:sldId id="313" r:id="rId6"/>
    <p:sldId id="315" r:id="rId7"/>
    <p:sldId id="311" r:id="rId8"/>
    <p:sldId id="316" r:id="rId9"/>
    <p:sldId id="317" r:id="rId10"/>
    <p:sldId id="318" r:id="rId11"/>
    <p:sldId id="319" r:id="rId12"/>
    <p:sldId id="320" r:id="rId13"/>
    <p:sldId id="321" r:id="rId14"/>
    <p:sldId id="322" r:id="rId15"/>
    <p:sldId id="326" r:id="rId16"/>
    <p:sldId id="327" r:id="rId17"/>
    <p:sldId id="32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8" autoAdjust="0"/>
    <p:restoredTop sz="76863" autoAdjust="0"/>
  </p:normalViewPr>
  <p:slideViewPr>
    <p:cSldViewPr snapToGrid="0">
      <p:cViewPr varScale="1">
        <p:scale>
          <a:sx n="58" d="100"/>
          <a:sy n="58" d="100"/>
        </p:scale>
        <p:origin x="6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Hand out sticky notes to students and ask them to “place themselves” (do not ask them to write their name – a blank sticky note works well for a simple visualization) on the chart on the board so the entire group can see the distribution of Intercultural Conflict Styles. This can be based on their ICS inventory score or a self-reported score. </a:t>
            </a:r>
          </a:p>
          <a:p>
            <a:r>
              <a:rPr lang="en-US" sz="1800" dirty="0">
                <a:effectLst/>
                <a:latin typeface="Segoe UI" panose="020B0502040204020203" pitchFamily="34" charset="0"/>
              </a:rPr>
              <a:t>Emphasize that no one quadrant is better or more effective than the others. People can communicate and resolve conflicts in the same quadrant, but problems arise when you have people communicating from different perspectives without self and other awareness that lets them navigate those differences.</a:t>
            </a:r>
            <a:endParaRPr lang="en-US" sz="1800" dirty="0">
              <a:effectLst/>
              <a:latin typeface="Arial" panose="020B0604020202020204" pitchFamily="34" charset="0"/>
            </a:endParaRPr>
          </a:p>
          <a:p>
            <a:r>
              <a:rPr lang="en-US" sz="1800" dirty="0">
                <a:effectLst/>
                <a:latin typeface="Segoe UI" panose="020B0502040204020203" pitchFamily="34" charset="0"/>
              </a:rPr>
              <a:t>The diagonal quadrants have the potential to be the most problematic because they cross more than one axis—the diagonals have two cultural values to navigate rather than one cultural difference. </a:t>
            </a:r>
            <a:endParaRPr lang="en-US" sz="1800" dirty="0">
              <a:effectLst/>
              <a:latin typeface="Arial" panose="020B0604020202020204" pitchFamily="34" charset="0"/>
            </a:endParaRPr>
          </a:p>
          <a:p>
            <a:r>
              <a:rPr lang="en-US" sz="1800" dirty="0">
                <a:effectLst/>
                <a:latin typeface="Segoe UI" panose="020B0502040204020203" pitchFamily="34" charset="0"/>
              </a:rPr>
              <a:t>It’s important to point out that it’s not really four categories, but it is two spectra. It does matter how comfortable an individual is with crossing over a line if they fall close to any of the lines. </a:t>
            </a:r>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13</a:t>
            </a:fld>
            <a:endParaRPr lang="en-US"/>
          </a:p>
        </p:txBody>
      </p:sp>
    </p:spTree>
    <p:extLst>
      <p:ext uri="{BB962C8B-B14F-4D97-AF65-F5344CB8AC3E}">
        <p14:creationId xmlns:p14="http://schemas.microsoft.com/office/powerpoint/2010/main" val="112435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Engage in a discussion with the class to identify a topic that partner pairs will debate. You will need to choose something students truly care about (you can either assign this or identify a topic as a class). Examples: immigration, best forms of exercise, most entertaining sports or film/book/music genres…Be aware of the dynamic of your classroom and choose a topic accordingly – for example, can your students handle a more charged topic, or might it be better to remain in less controversial territory?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Keep in mind that sometimes students shift into caricatures—this may be a good time to discuss stereotypes – was it overplayed, does your partner have any advice for you about how to do it better?</a:t>
            </a:r>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16</a:t>
            </a:fld>
            <a:endParaRPr lang="en-US"/>
          </a:p>
        </p:txBody>
      </p:sp>
    </p:spTree>
    <p:extLst>
      <p:ext uri="{BB962C8B-B14F-4D97-AF65-F5344CB8AC3E}">
        <p14:creationId xmlns:p14="http://schemas.microsoft.com/office/powerpoint/2010/main" val="165413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Have participants discover their Intercultural Conflict Style by: 1) Taking the ICS Inventory (either in class or prior to class) if funding is available or 2) Describing the four conflict styles and asking participants to self-identify. Students can either refer to their report for their ICS scores or self-identify.</a:t>
            </a:r>
          </a:p>
        </p:txBody>
      </p:sp>
      <p:sp>
        <p:nvSpPr>
          <p:cNvPr id="4" name="Slide Number Placeholder 3"/>
          <p:cNvSpPr>
            <a:spLocks noGrp="1"/>
          </p:cNvSpPr>
          <p:nvPr>
            <p:ph type="sldNum" sz="quarter" idx="5"/>
          </p:nvPr>
        </p:nvSpPr>
        <p:spPr/>
        <p:txBody>
          <a:bodyPr/>
          <a:lstStyle/>
          <a:p>
            <a:fld id="{360DA4FC-8034-455C-8828-F7EF1CD142C7}" type="slidenum">
              <a:rPr lang="en-US" smtClean="0"/>
              <a:t>2</a:t>
            </a:fld>
            <a:endParaRPr lang="en-US"/>
          </a:p>
        </p:txBody>
      </p:sp>
    </p:spTree>
    <p:extLst>
      <p:ext uri="{BB962C8B-B14F-4D97-AF65-F5344CB8AC3E}">
        <p14:creationId xmlns:p14="http://schemas.microsoft.com/office/powerpoint/2010/main" val="246047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Facilitator notes: Ask students to keep in mind the four conflict styles and work to identify when they see a style being demonstrated.</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3</a:t>
            </a:fld>
            <a:endParaRPr lang="en-US"/>
          </a:p>
        </p:txBody>
      </p:sp>
    </p:spTree>
    <p:extLst>
      <p:ext uri="{BB962C8B-B14F-4D97-AF65-F5344CB8AC3E}">
        <p14:creationId xmlns:p14="http://schemas.microsoft.com/office/powerpoint/2010/main" val="91313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Segoe UI" panose="020B0502040204020203" pitchFamily="34" charset="0"/>
              </a:rPr>
              <a:t>Facilitator notes: Stress that even for the same character, their conflict style can change over time as it gets heated. Consider asking – “What contextual factors can inform style shifts?” (Examples of contextual factors: Who you are talking to, what topic you’re discussing, where you are/physical environment, who can hear your conversation, emotions – fatigue, hunger, etc.)</a:t>
            </a:r>
            <a:endParaRPr lang="en-US" sz="1200" dirty="0">
              <a:effectLst/>
              <a:latin typeface="Arial" panose="020B0604020202020204" pitchFamily="34" charset="0"/>
            </a:endParaRPr>
          </a:p>
          <a:p>
            <a:r>
              <a:rPr lang="en-US" sz="1200" dirty="0">
                <a:effectLst/>
                <a:latin typeface="Segoe UI" panose="020B0502040204020203" pitchFamily="34" charset="0"/>
              </a:rPr>
              <a:t>For example, the men start at discussion and then go more toward engagement until it crosses a line. </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4</a:t>
            </a:fld>
            <a:endParaRPr lang="en-US"/>
          </a:p>
        </p:txBody>
      </p:sp>
    </p:spTree>
    <p:extLst>
      <p:ext uri="{BB962C8B-B14F-4D97-AF65-F5344CB8AC3E}">
        <p14:creationId xmlns:p14="http://schemas.microsoft.com/office/powerpoint/2010/main" val="316358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a:t>
            </a:r>
            <a:r>
              <a:rPr lang="en-US" sz="1200" dirty="0">
                <a:effectLst/>
                <a:latin typeface="Segoe UI" panose="020B0502040204020203" pitchFamily="34" charset="0"/>
              </a:rPr>
              <a:t>Ask students to keep in mind the four conflict styles and work to identify when they see a style being demonstrated.</a:t>
            </a:r>
            <a:endParaRPr lang="en-US" sz="1200" dirty="0">
              <a:effectLst/>
              <a:latin typeface="Arial" panose="020B0604020202020204" pitchFamily="34" charset="0"/>
            </a:endParaRPr>
          </a:p>
          <a:p>
            <a:r>
              <a:rPr lang="en-US" dirty="0"/>
              <a:t>Consider mentioning that in the U.S., it is difficult to find examples of a dynamic style and then show this clip. Emphasize that this clip is a very specific (and perhaps exaggerated for dramatic effect) example and does not characterize all of India in terms of conflict styles. Remind students to be careful about Bollywood stereotypes of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5</a:t>
            </a:fld>
            <a:endParaRPr lang="en-US"/>
          </a:p>
        </p:txBody>
      </p:sp>
    </p:spTree>
    <p:extLst>
      <p:ext uri="{BB962C8B-B14F-4D97-AF65-F5344CB8AC3E}">
        <p14:creationId xmlns:p14="http://schemas.microsoft.com/office/powerpoint/2010/main" val="207791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6</a:t>
            </a:fld>
            <a:endParaRPr lang="en-US"/>
          </a:p>
        </p:txBody>
      </p:sp>
    </p:spTree>
    <p:extLst>
      <p:ext uri="{BB962C8B-B14F-4D97-AF65-F5344CB8AC3E}">
        <p14:creationId xmlns:p14="http://schemas.microsoft.com/office/powerpoint/2010/main" val="267033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It will be important to emphasize that these regional/country patterns do not always apply (especially within co-cultures). Emphasize the regions of the world that are not represented by this graphic and consider how you might bolster the discussion with additional research.</a:t>
            </a:r>
          </a:p>
        </p:txBody>
      </p:sp>
      <p:sp>
        <p:nvSpPr>
          <p:cNvPr id="4" name="Slide Number Placeholder 3"/>
          <p:cNvSpPr>
            <a:spLocks noGrp="1"/>
          </p:cNvSpPr>
          <p:nvPr>
            <p:ph type="sldNum" sz="quarter" idx="5"/>
          </p:nvPr>
        </p:nvSpPr>
        <p:spPr/>
        <p:txBody>
          <a:bodyPr/>
          <a:lstStyle/>
          <a:p>
            <a:fld id="{360DA4FC-8034-455C-8828-F7EF1CD142C7}" type="slidenum">
              <a:rPr lang="en-US" smtClean="0"/>
              <a:t>7</a:t>
            </a:fld>
            <a:endParaRPr lang="en-US"/>
          </a:p>
        </p:txBody>
      </p:sp>
    </p:spTree>
    <p:extLst>
      <p:ext uri="{BB962C8B-B14F-4D97-AF65-F5344CB8AC3E}">
        <p14:creationId xmlns:p14="http://schemas.microsoft.com/office/powerpoint/2010/main" val="330086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This graphic demonstrates insider/outsider view descriptions. This can facilitate a great discussion showing our prejudice, normalizing the fact that when we work with people across conflict styles, our tendency can be to think their conflict styles aren’t correct, they’re trying to be mean, they’re not interested in engaging with us, etc. This graphic also places “good” and “bad” in subjective territory and can help students suspend judgment and practice curiosity and openness. </a:t>
            </a:r>
          </a:p>
          <a:p>
            <a:r>
              <a:rPr lang="en-US" dirty="0"/>
              <a:t>To draw out further discussion, encourage students to jigsaw (divide into 4 groups and each talk through insider/outsider views) – there is a lot to unpack as a whole and/or small group. You can divide students into groups representing different conflict styles or groups representing the same conflict style to discuss strengths and weaknesses. </a:t>
            </a:r>
          </a:p>
        </p:txBody>
      </p:sp>
      <p:sp>
        <p:nvSpPr>
          <p:cNvPr id="4" name="Slide Number Placeholder 3"/>
          <p:cNvSpPr>
            <a:spLocks noGrp="1"/>
          </p:cNvSpPr>
          <p:nvPr>
            <p:ph type="sldNum" sz="quarter" idx="5"/>
          </p:nvPr>
        </p:nvSpPr>
        <p:spPr/>
        <p:txBody>
          <a:bodyPr/>
          <a:lstStyle/>
          <a:p>
            <a:fld id="{360DA4FC-8034-455C-8828-F7EF1CD142C7}" type="slidenum">
              <a:rPr lang="en-US" smtClean="0"/>
              <a:t>8</a:t>
            </a:fld>
            <a:endParaRPr lang="en-US"/>
          </a:p>
        </p:txBody>
      </p:sp>
    </p:spTree>
    <p:extLst>
      <p:ext uri="{BB962C8B-B14F-4D97-AF65-F5344CB8AC3E}">
        <p14:creationId xmlns:p14="http://schemas.microsoft.com/office/powerpoint/2010/main" val="58788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These next four individual conflict style slides allows you to debrief the students’ discussions and dive into each quadrant in depth.</a:t>
            </a:r>
          </a:p>
        </p:txBody>
      </p:sp>
      <p:sp>
        <p:nvSpPr>
          <p:cNvPr id="4" name="Slide Number Placeholder 3"/>
          <p:cNvSpPr>
            <a:spLocks noGrp="1"/>
          </p:cNvSpPr>
          <p:nvPr>
            <p:ph type="sldNum" sz="quarter" idx="5"/>
          </p:nvPr>
        </p:nvSpPr>
        <p:spPr/>
        <p:txBody>
          <a:bodyPr/>
          <a:lstStyle/>
          <a:p>
            <a:fld id="{360DA4FC-8034-455C-8828-F7EF1CD142C7}" type="slidenum">
              <a:rPr lang="en-US" smtClean="0"/>
              <a:t>9</a:t>
            </a:fld>
            <a:endParaRPr lang="en-US"/>
          </a:p>
        </p:txBody>
      </p:sp>
    </p:spTree>
    <p:extLst>
      <p:ext uri="{BB962C8B-B14F-4D97-AF65-F5344CB8AC3E}">
        <p14:creationId xmlns:p14="http://schemas.microsoft.com/office/powerpoint/2010/main" val="155934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6dl9o3Noho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6dl9o3Noh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pD072xGGJA?feature=oembed" TargetMode="Externa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6dl9o3NohoM"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6dl9o3NohoM?feature=oembed" TargetMode="Externa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6dl9o3NohoM"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Flowchart: Manual Input 1"/>
          <p:cNvSpPr/>
          <p:nvPr/>
        </p:nvSpPr>
        <p:spPr>
          <a:xfrm rot="5400000">
            <a:off x="4108300" y="-2130415"/>
            <a:ext cx="2189666"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84892" y="2213461"/>
            <a:ext cx="8308080" cy="1785303"/>
          </a:xfrm>
          <a:prstGeom prst="rect">
            <a:avLst/>
          </a:prstGeom>
          <a:noFill/>
          <a:ln w="9525">
            <a:noFill/>
            <a:miter lim="800000"/>
            <a:headEnd/>
            <a:tailEnd/>
          </a:ln>
        </p:spPr>
        <p:txBody>
          <a:bodyPr rot="0" vert="horz" wrap="square" lIns="91440" tIns="45720" rIns="91440" bIns="45720" anchor="t" anchorCtr="0">
            <a:noAutofit/>
          </a:bodyPr>
          <a:lstStyle/>
          <a:p>
            <a:r>
              <a:rPr lang="en-US" sz="3600" i="0" dirty="0">
                <a:solidFill>
                  <a:schemeClr val="bg1"/>
                </a:solidFill>
                <a:effectLst/>
                <a:latin typeface="Acumin Pro" panose="020B0504020202020204" pitchFamily="34" charset="0"/>
              </a:rPr>
              <a:t>INTERCULTURAL CONFLICT STYLES: ACTIVITY + ROLE PLAY</a:t>
            </a:r>
            <a:endParaRPr lang="en-US" sz="3600" dirty="0">
              <a:solidFill>
                <a:schemeClr val="bg1"/>
              </a:solidFill>
              <a:latin typeface="Acumin Pro" panose="020B0504020202020204" pitchFamily="34" charset="0"/>
              <a:ea typeface="Calibri" panose="020F0502020204030204" pitchFamily="34" charset="0"/>
              <a:cs typeface="Times New Roman" panose="02020603050405020304" pitchFamily="18" charset="0"/>
            </a:endParaRP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Tree>
    <p:extLst>
      <p:ext uri="{BB962C8B-B14F-4D97-AF65-F5344CB8AC3E}">
        <p14:creationId xmlns:p14="http://schemas.microsoft.com/office/powerpoint/2010/main" val="36620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strengths and weaknesses</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5" name="Picture 4">
            <a:extLst>
              <a:ext uri="{FF2B5EF4-FFF2-40B4-BE49-F238E27FC236}">
                <a16:creationId xmlns:a16="http://schemas.microsoft.com/office/drawing/2014/main" id="{042546B3-D99A-978E-523F-F72A2C9A9DCC}"/>
              </a:ext>
            </a:extLst>
          </p:cNvPr>
          <p:cNvPicPr>
            <a:picLocks noChangeAspect="1"/>
          </p:cNvPicPr>
          <p:nvPr/>
        </p:nvPicPr>
        <p:blipFill>
          <a:blip r:embed="rId4"/>
          <a:stretch>
            <a:fillRect/>
          </a:stretch>
        </p:blipFill>
        <p:spPr>
          <a:xfrm>
            <a:off x="4057650" y="1338262"/>
            <a:ext cx="4076700" cy="4181475"/>
          </a:xfrm>
          <a:prstGeom prst="rect">
            <a:avLst/>
          </a:prstGeom>
        </p:spPr>
      </p:pic>
      <p:sp>
        <p:nvSpPr>
          <p:cNvPr id="11" name="TextBox 10">
            <a:extLst>
              <a:ext uri="{FF2B5EF4-FFF2-40B4-BE49-F238E27FC236}">
                <a16:creationId xmlns:a16="http://schemas.microsoft.com/office/drawing/2014/main" id="{B18DED19-44E2-EEA7-719E-0C5BCC0E52F3}"/>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235224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strengths and weaknesses</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6" name="Picture 5">
            <a:extLst>
              <a:ext uri="{FF2B5EF4-FFF2-40B4-BE49-F238E27FC236}">
                <a16:creationId xmlns:a16="http://schemas.microsoft.com/office/drawing/2014/main" id="{918A68BA-A9DB-A24D-A0BB-F071092C96CE}"/>
              </a:ext>
            </a:extLst>
          </p:cNvPr>
          <p:cNvPicPr>
            <a:picLocks noChangeAspect="1"/>
          </p:cNvPicPr>
          <p:nvPr/>
        </p:nvPicPr>
        <p:blipFill>
          <a:blip r:embed="rId4"/>
          <a:stretch>
            <a:fillRect/>
          </a:stretch>
        </p:blipFill>
        <p:spPr>
          <a:xfrm>
            <a:off x="4105275" y="1323975"/>
            <a:ext cx="3981450" cy="4210050"/>
          </a:xfrm>
          <a:prstGeom prst="rect">
            <a:avLst/>
          </a:prstGeom>
        </p:spPr>
      </p:pic>
      <p:sp>
        <p:nvSpPr>
          <p:cNvPr id="11" name="TextBox 10">
            <a:extLst>
              <a:ext uri="{FF2B5EF4-FFF2-40B4-BE49-F238E27FC236}">
                <a16:creationId xmlns:a16="http://schemas.microsoft.com/office/drawing/2014/main" id="{32E83057-83C8-7DE2-D9B9-B61AD8BA8E89}"/>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227394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strengths and weaknesses</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5" name="Picture 4">
            <a:extLst>
              <a:ext uri="{FF2B5EF4-FFF2-40B4-BE49-F238E27FC236}">
                <a16:creationId xmlns:a16="http://schemas.microsoft.com/office/drawing/2014/main" id="{80967DB9-92F8-0764-8C71-42F4FBC5E91F}"/>
              </a:ext>
            </a:extLst>
          </p:cNvPr>
          <p:cNvPicPr>
            <a:picLocks noChangeAspect="1"/>
          </p:cNvPicPr>
          <p:nvPr/>
        </p:nvPicPr>
        <p:blipFill>
          <a:blip r:embed="rId4"/>
          <a:stretch>
            <a:fillRect/>
          </a:stretch>
        </p:blipFill>
        <p:spPr>
          <a:xfrm>
            <a:off x="4048125" y="1328737"/>
            <a:ext cx="4095750" cy="4200525"/>
          </a:xfrm>
          <a:prstGeom prst="rect">
            <a:avLst/>
          </a:prstGeom>
        </p:spPr>
      </p:pic>
      <p:sp>
        <p:nvSpPr>
          <p:cNvPr id="11" name="TextBox 10">
            <a:extLst>
              <a:ext uri="{FF2B5EF4-FFF2-40B4-BE49-F238E27FC236}">
                <a16:creationId xmlns:a16="http://schemas.microsoft.com/office/drawing/2014/main" id="{55159CAB-F16B-0674-FAF2-52B6A0AD6C45}"/>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22701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model</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aphicFrame>
        <p:nvGraphicFramePr>
          <p:cNvPr id="11" name="Object 10">
            <a:extLst>
              <a:ext uri="{FF2B5EF4-FFF2-40B4-BE49-F238E27FC236}">
                <a16:creationId xmlns:a16="http://schemas.microsoft.com/office/drawing/2014/main" id="{6CB9D02C-B405-9451-5792-AAF4E14972A0}"/>
              </a:ext>
            </a:extLst>
          </p:cNvPr>
          <p:cNvGraphicFramePr>
            <a:graphicFrameLocks noChangeAspect="1"/>
          </p:cNvGraphicFramePr>
          <p:nvPr>
            <p:extLst>
              <p:ext uri="{D42A27DB-BD31-4B8C-83A1-F6EECF244321}">
                <p14:modId xmlns:p14="http://schemas.microsoft.com/office/powerpoint/2010/main" val="809819450"/>
              </p:ext>
            </p:extLst>
          </p:nvPr>
        </p:nvGraphicFramePr>
        <p:xfrm>
          <a:off x="3346405" y="1067649"/>
          <a:ext cx="5360274" cy="5461079"/>
        </p:xfrm>
        <a:graphic>
          <a:graphicData uri="http://schemas.openxmlformats.org/presentationml/2006/ole">
            <mc:AlternateContent xmlns:mc="http://schemas.openxmlformats.org/markup-compatibility/2006">
              <mc:Choice xmlns:v="urn:schemas-microsoft-com:vml" Requires="v">
                <p:oleObj name="Worksheet" r:id="rId5" imgW="9553594" imgH="9734523" progId="Excel.Sheet.12">
                  <p:embed/>
                </p:oleObj>
              </mc:Choice>
              <mc:Fallback>
                <p:oleObj name="Worksheet" r:id="rId5" imgW="9553594" imgH="9734523" progId="Excel.Sheet.12">
                  <p:embed/>
                  <p:pic>
                    <p:nvPicPr>
                      <p:cNvPr id="6" name="Object 5"/>
                      <p:cNvPicPr/>
                      <p:nvPr/>
                    </p:nvPicPr>
                    <p:blipFill>
                      <a:blip r:embed="rId6"/>
                      <a:stretch>
                        <a:fillRect/>
                      </a:stretch>
                    </p:blipFill>
                    <p:spPr>
                      <a:xfrm>
                        <a:off x="3346405" y="1067649"/>
                        <a:ext cx="5360274" cy="5461079"/>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209229F-7E1B-ADB5-E12D-5D401230A5E2}"/>
              </a:ext>
            </a:extLst>
          </p:cNvPr>
          <p:cNvSpPr txBox="1"/>
          <p:nvPr/>
        </p:nvSpPr>
        <p:spPr>
          <a:xfrm rot="16200000">
            <a:off x="1794126" y="3739630"/>
            <a:ext cx="2769704" cy="338554"/>
          </a:xfrm>
          <a:prstGeom prst="rect">
            <a:avLst/>
          </a:prstGeom>
          <a:noFill/>
        </p:spPr>
        <p:txBody>
          <a:bodyPr wrap="square" rtlCol="0">
            <a:spAutoFit/>
          </a:bodyPr>
          <a:lstStyle/>
          <a:p>
            <a:r>
              <a:rPr lang="en-US" sz="1600" dirty="0">
                <a:latin typeface="Acumin Pro" panose="020B0504020202020204" pitchFamily="34" charset="0"/>
              </a:rPr>
              <a:t>INDIRECT</a:t>
            </a:r>
          </a:p>
        </p:txBody>
      </p:sp>
      <p:sp>
        <p:nvSpPr>
          <p:cNvPr id="12" name="TextBox 11">
            <a:extLst>
              <a:ext uri="{FF2B5EF4-FFF2-40B4-BE49-F238E27FC236}">
                <a16:creationId xmlns:a16="http://schemas.microsoft.com/office/drawing/2014/main" id="{6E91FE5B-E6C4-C764-CAD7-34136F72FFC8}"/>
              </a:ext>
            </a:extLst>
          </p:cNvPr>
          <p:cNvSpPr txBox="1"/>
          <p:nvPr/>
        </p:nvSpPr>
        <p:spPr>
          <a:xfrm rot="16200000">
            <a:off x="1745662" y="1350415"/>
            <a:ext cx="2769704" cy="338554"/>
          </a:xfrm>
          <a:prstGeom prst="rect">
            <a:avLst/>
          </a:prstGeom>
          <a:noFill/>
        </p:spPr>
        <p:txBody>
          <a:bodyPr wrap="square" rtlCol="0">
            <a:spAutoFit/>
          </a:bodyPr>
          <a:lstStyle/>
          <a:p>
            <a:r>
              <a:rPr lang="en-US" sz="1600" dirty="0">
                <a:latin typeface="Acumin Pro" panose="020B0504020202020204" pitchFamily="34" charset="0"/>
              </a:rPr>
              <a:t>DIRECT</a:t>
            </a:r>
          </a:p>
        </p:txBody>
      </p:sp>
      <p:sp>
        <p:nvSpPr>
          <p:cNvPr id="13" name="TextBox 12">
            <a:extLst>
              <a:ext uri="{FF2B5EF4-FFF2-40B4-BE49-F238E27FC236}">
                <a16:creationId xmlns:a16="http://schemas.microsoft.com/office/drawing/2014/main" id="{9DAE01C5-65B9-4F02-AA0F-EAA240B2E666}"/>
              </a:ext>
            </a:extLst>
          </p:cNvPr>
          <p:cNvSpPr txBox="1"/>
          <p:nvPr/>
        </p:nvSpPr>
        <p:spPr>
          <a:xfrm>
            <a:off x="3346405" y="6489940"/>
            <a:ext cx="2769704" cy="338554"/>
          </a:xfrm>
          <a:prstGeom prst="rect">
            <a:avLst/>
          </a:prstGeom>
          <a:noFill/>
        </p:spPr>
        <p:txBody>
          <a:bodyPr wrap="square" rtlCol="0">
            <a:spAutoFit/>
          </a:bodyPr>
          <a:lstStyle/>
          <a:p>
            <a:r>
              <a:rPr lang="en-US" sz="1600" dirty="0">
                <a:latin typeface="Acumin Pro" panose="020B0504020202020204" pitchFamily="34" charset="0"/>
              </a:rPr>
              <a:t>EMOTIONAL RESTRAINT</a:t>
            </a:r>
          </a:p>
        </p:txBody>
      </p:sp>
      <p:sp>
        <p:nvSpPr>
          <p:cNvPr id="14" name="TextBox 13">
            <a:extLst>
              <a:ext uri="{FF2B5EF4-FFF2-40B4-BE49-F238E27FC236}">
                <a16:creationId xmlns:a16="http://schemas.microsoft.com/office/drawing/2014/main" id="{9F98A682-8B93-CF0A-E30D-4189C81F9F31}"/>
              </a:ext>
            </a:extLst>
          </p:cNvPr>
          <p:cNvSpPr txBox="1"/>
          <p:nvPr/>
        </p:nvSpPr>
        <p:spPr>
          <a:xfrm>
            <a:off x="6096000" y="6460435"/>
            <a:ext cx="4247322" cy="338554"/>
          </a:xfrm>
          <a:prstGeom prst="rect">
            <a:avLst/>
          </a:prstGeom>
          <a:noFill/>
        </p:spPr>
        <p:txBody>
          <a:bodyPr wrap="square" rtlCol="0">
            <a:spAutoFit/>
          </a:bodyPr>
          <a:lstStyle/>
          <a:p>
            <a:r>
              <a:rPr lang="en-US" sz="1600" dirty="0">
                <a:latin typeface="Acumin Pro" panose="020B0504020202020204" pitchFamily="34" charset="0"/>
              </a:rPr>
              <a:t>EMOTIONAL EXPRESSIVENESS</a:t>
            </a:r>
          </a:p>
        </p:txBody>
      </p:sp>
    </p:spTree>
    <p:extLst>
      <p:ext uri="{BB962C8B-B14F-4D97-AF65-F5344CB8AC3E}">
        <p14:creationId xmlns:p14="http://schemas.microsoft.com/office/powerpoint/2010/main" val="416759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discussion</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94C9B882-8AC1-DCA1-FA34-B1E77BA57B88}"/>
              </a:ext>
            </a:extLst>
          </p:cNvPr>
          <p:cNvSpPr txBox="1"/>
          <p:nvPr/>
        </p:nvSpPr>
        <p:spPr>
          <a:xfrm>
            <a:off x="657151" y="1282343"/>
            <a:ext cx="10877697" cy="4385816"/>
          </a:xfrm>
          <a:prstGeom prst="rect">
            <a:avLst/>
          </a:prstGeom>
          <a:noFill/>
        </p:spPr>
        <p:txBody>
          <a:bodyPr wrap="square" rtlCol="0">
            <a:spAutoFit/>
          </a:bodyPr>
          <a:lstStyle/>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do you view conflict? Do you view it as destructive, as an opportunity, etc.? Why might someone have a differing view than you do of conflict? How does this impact how you evaluate whether a conflict was successful or not?</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Can you think of a time when you were in a conflict with individuals </a:t>
            </a:r>
            <a:br>
              <a:rPr lang="en-US" altLang="en-US" sz="2400" dirty="0">
                <a:solidFill>
                  <a:srgbClr val="000000"/>
                </a:solidFill>
                <a:latin typeface="Acumin Pro" panose="020B0504020202020204" pitchFamily="34" charset="0"/>
              </a:rPr>
            </a:br>
            <a:r>
              <a:rPr lang="en-US" altLang="en-US" sz="2400" dirty="0">
                <a:solidFill>
                  <a:srgbClr val="000000"/>
                </a:solidFill>
                <a:latin typeface="Acumin Pro" panose="020B0504020202020204" pitchFamily="34" charset="0"/>
              </a:rPr>
              <a:t>from the other three quadrants? How did it make you feel?</a:t>
            </a:r>
            <a:br>
              <a:rPr lang="en-US" altLang="en-US" sz="2400" dirty="0">
                <a:solidFill>
                  <a:srgbClr val="000000"/>
                </a:solidFill>
                <a:latin typeface="Acumin Pro" panose="020B0504020202020204" pitchFamily="34" charset="0"/>
              </a:rPr>
            </a:br>
            <a:r>
              <a:rPr lang="en-US" altLang="en-US" sz="2400" dirty="0">
                <a:solidFill>
                  <a:srgbClr val="000000"/>
                </a:solidFill>
                <a:latin typeface="Acumin Pro" panose="020B0504020202020204" pitchFamily="34" charset="0"/>
              </a:rPr>
              <a:t>What happened?</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do you feel about other conflict styles?</a:t>
            </a:r>
            <a:br>
              <a:rPr lang="en-US" altLang="en-US" sz="2400" dirty="0">
                <a:solidFill>
                  <a:srgbClr val="000000"/>
                </a:solidFill>
                <a:latin typeface="Acumin Pro" panose="020B0504020202020204" pitchFamily="34" charset="0"/>
              </a:rPr>
            </a:br>
            <a:r>
              <a:rPr lang="en-US" altLang="en-US" sz="2400" dirty="0">
                <a:solidFill>
                  <a:srgbClr val="000000"/>
                </a:solidFill>
                <a:latin typeface="Acumin Pro" panose="020B0504020202020204" pitchFamily="34" charset="0"/>
              </a:rPr>
              <a:t> </a:t>
            </a:r>
          </a:p>
          <a:p>
            <a:endParaRPr lang="en-US" sz="2400" dirty="0">
              <a:latin typeface="Acumin Pro" panose="020B0504020202020204" pitchFamily="34" charset="0"/>
            </a:endParaRPr>
          </a:p>
        </p:txBody>
      </p:sp>
    </p:spTree>
    <p:extLst>
      <p:ext uri="{BB962C8B-B14F-4D97-AF65-F5344CB8AC3E}">
        <p14:creationId xmlns:p14="http://schemas.microsoft.com/office/powerpoint/2010/main" val="9585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discussion</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94C9B882-8AC1-DCA1-FA34-B1E77BA57B88}"/>
              </a:ext>
            </a:extLst>
          </p:cNvPr>
          <p:cNvSpPr txBox="1"/>
          <p:nvPr/>
        </p:nvSpPr>
        <p:spPr>
          <a:xfrm>
            <a:off x="657151" y="1192696"/>
            <a:ext cx="10889390" cy="6386364"/>
          </a:xfrm>
          <a:prstGeom prst="rect">
            <a:avLst/>
          </a:prstGeom>
          <a:noFill/>
        </p:spPr>
        <p:txBody>
          <a:bodyPr wrap="square" rtlCol="0">
            <a:spAutoFit/>
          </a:bodyPr>
          <a:lstStyle/>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When/with whom does your style vary the most? Do you ever find yourself moving into different styles depending on context/audience (e.g., with family, friends, at work, etc.).</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comfortable are you adapting to other styles? Which style is the most difficult for you to perform?</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might your conflict style impact communication in a personal or professional context?</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can you use the Intercultural Conflict Model to better </a:t>
            </a:r>
            <a:br>
              <a:rPr lang="en-US" altLang="en-US" sz="2400" dirty="0">
                <a:solidFill>
                  <a:srgbClr val="000000"/>
                </a:solidFill>
                <a:latin typeface="Acumin Pro" panose="020B0504020202020204" pitchFamily="34" charset="0"/>
              </a:rPr>
            </a:br>
            <a:r>
              <a:rPr lang="en-US" altLang="en-US" sz="2400" dirty="0">
                <a:solidFill>
                  <a:srgbClr val="000000"/>
                </a:solidFill>
                <a:latin typeface="Acumin Pro" panose="020B0504020202020204" pitchFamily="34" charset="0"/>
              </a:rPr>
              <a:t>understand others and come away from a conflict successfully? </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a:spcAft>
                <a:spcPts val="600"/>
              </a:spcAft>
              <a:buClr>
                <a:srgbClr val="000000"/>
              </a:buClr>
              <a:buSzPct val="100000"/>
              <a:defRPr/>
            </a:pP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endParaRPr lang="en-US" sz="2400" dirty="0">
              <a:latin typeface="Acumin Pro" panose="020B0504020202020204" pitchFamily="34" charset="0"/>
            </a:endParaRPr>
          </a:p>
        </p:txBody>
      </p:sp>
    </p:spTree>
    <p:extLst>
      <p:ext uri="{BB962C8B-B14F-4D97-AF65-F5344CB8AC3E}">
        <p14:creationId xmlns:p14="http://schemas.microsoft.com/office/powerpoint/2010/main" val="113405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Role play activity</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2" name="TextBox 1">
            <a:extLst>
              <a:ext uri="{FF2B5EF4-FFF2-40B4-BE49-F238E27FC236}">
                <a16:creationId xmlns:a16="http://schemas.microsoft.com/office/drawing/2014/main" id="{532B2A99-E42F-BC78-A84D-5A299AD19E0B}"/>
              </a:ext>
            </a:extLst>
          </p:cNvPr>
          <p:cNvSpPr txBox="1"/>
          <p:nvPr/>
        </p:nvSpPr>
        <p:spPr>
          <a:xfrm>
            <a:off x="448233" y="1253749"/>
            <a:ext cx="5199531"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cumin Pro" panose="020B0504020202020204" pitchFamily="34" charset="0"/>
              </a:rPr>
              <a:t>Pair up and debate the topic using your typical conflict style. Argue for what you personally believe.</a:t>
            </a:r>
          </a:p>
          <a:p>
            <a:pPr marL="342900" indent="-342900">
              <a:buFont typeface="Arial" panose="020B0604020202020204" pitchFamily="34" charset="0"/>
              <a:buChar char="•"/>
            </a:pPr>
            <a:endParaRPr lang="en-US" sz="2000" dirty="0">
              <a:latin typeface="Acumin Pro" panose="020B0504020202020204" pitchFamily="34" charset="0"/>
            </a:endParaRPr>
          </a:p>
          <a:p>
            <a:pPr marL="342900" indent="-342900">
              <a:buFont typeface="Arial" panose="020B0604020202020204" pitchFamily="34" charset="0"/>
              <a:buChar char="•"/>
            </a:pPr>
            <a:r>
              <a:rPr lang="en-US" sz="2000" dirty="0">
                <a:latin typeface="Acumin Pro" panose="020B0504020202020204" pitchFamily="34" charset="0"/>
              </a:rPr>
              <a:t>Then debate the topic, continuing to argue for your personal position, using:</a:t>
            </a:r>
          </a:p>
          <a:p>
            <a:pPr marL="342900" indent="-342900">
              <a:buFont typeface="Arial" panose="020B0604020202020204" pitchFamily="34" charset="0"/>
              <a:buChar char="•"/>
            </a:pPr>
            <a:endParaRPr lang="en-US" sz="2000" dirty="0">
              <a:latin typeface="Acumin Pro" panose="020B0504020202020204" pitchFamily="34" charset="0"/>
            </a:endParaRPr>
          </a:p>
          <a:p>
            <a:pPr marL="800100" lvl="1" indent="-342900">
              <a:buFont typeface="Courier New" panose="02070309020205020404" pitchFamily="49" charset="0"/>
              <a:buChar char="o"/>
            </a:pPr>
            <a:r>
              <a:rPr lang="en-US" sz="2000" dirty="0">
                <a:latin typeface="Acumin Pro" panose="020B0504020202020204" pitchFamily="34" charset="0"/>
              </a:rPr>
              <a:t>Partner 1: Dynamic</a:t>
            </a:r>
            <a:br>
              <a:rPr lang="en-US" sz="2000" dirty="0">
                <a:latin typeface="Acumin Pro" panose="020B0504020202020204" pitchFamily="34" charset="0"/>
              </a:rPr>
            </a:br>
            <a:r>
              <a:rPr lang="en-US" sz="2000" dirty="0">
                <a:latin typeface="Acumin Pro" panose="020B0504020202020204" pitchFamily="34" charset="0"/>
              </a:rPr>
              <a:t>Partner 2: Discussion</a:t>
            </a:r>
          </a:p>
          <a:p>
            <a:pPr marL="800100" lvl="1" indent="-342900">
              <a:buFont typeface="Courier New" panose="02070309020205020404" pitchFamily="49" charset="0"/>
              <a:buChar char="o"/>
            </a:pPr>
            <a:endParaRPr lang="en-US" sz="2000" dirty="0">
              <a:latin typeface="Acumin Pro" panose="020B0504020202020204" pitchFamily="34" charset="0"/>
            </a:endParaRPr>
          </a:p>
          <a:p>
            <a:pPr marL="800100" lvl="1" indent="-342900">
              <a:buFont typeface="Courier New" panose="02070309020205020404" pitchFamily="49" charset="0"/>
              <a:buChar char="o"/>
            </a:pPr>
            <a:r>
              <a:rPr lang="en-US" sz="2000" dirty="0">
                <a:latin typeface="Acumin Pro" panose="020B0504020202020204" pitchFamily="34" charset="0"/>
              </a:rPr>
              <a:t>Partner 1: Accommodation</a:t>
            </a:r>
            <a:br>
              <a:rPr lang="en-US" sz="2000" dirty="0">
                <a:latin typeface="Acumin Pro" panose="020B0504020202020204" pitchFamily="34" charset="0"/>
              </a:rPr>
            </a:br>
            <a:r>
              <a:rPr lang="en-US" sz="2000" dirty="0">
                <a:latin typeface="Acumin Pro" panose="020B0504020202020204" pitchFamily="34" charset="0"/>
              </a:rPr>
              <a:t>Partner 2: Engagement</a:t>
            </a:r>
          </a:p>
          <a:p>
            <a:endParaRPr lang="en-US" sz="2000" dirty="0">
              <a:latin typeface="Acumin Pro" panose="020B0504020202020204" pitchFamily="34" charset="0"/>
            </a:endParaRPr>
          </a:p>
          <a:p>
            <a:endParaRPr lang="en-US" sz="2000" dirty="0">
              <a:latin typeface="Acumin Pro" panose="020B0504020202020204" pitchFamily="34" charset="0"/>
            </a:endParaRPr>
          </a:p>
        </p:txBody>
      </p:sp>
      <p:pic>
        <p:nvPicPr>
          <p:cNvPr id="11" name="Picture 3">
            <a:hlinkClick r:id="rId5"/>
            <a:extLst>
              <a:ext uri="{FF2B5EF4-FFF2-40B4-BE49-F238E27FC236}">
                <a16:creationId xmlns:a16="http://schemas.microsoft.com/office/drawing/2014/main" id="{EE5425D8-E6B3-1EC9-A329-F8606E5156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94401" y="1046349"/>
            <a:ext cx="5988036" cy="357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BAE435A-1BE3-4476-70D4-894C84AB9F65}"/>
              </a:ext>
            </a:extLst>
          </p:cNvPr>
          <p:cNvSpPr txBox="1"/>
          <p:nvPr/>
        </p:nvSpPr>
        <p:spPr>
          <a:xfrm>
            <a:off x="448233" y="5673488"/>
            <a:ext cx="8731626" cy="984885"/>
          </a:xfrm>
          <a:prstGeom prst="rect">
            <a:avLst/>
          </a:prstGeom>
          <a:noFill/>
        </p:spPr>
        <p:txBody>
          <a:bodyPr wrap="square" rtlCol="0">
            <a:spAutoFit/>
          </a:bodyPr>
          <a:lstStyle/>
          <a:p>
            <a:r>
              <a:rPr lang="en-US" sz="2000" dirty="0">
                <a:latin typeface="Acumin Pro" panose="020B0504020202020204" pitchFamily="34" charset="0"/>
              </a:rPr>
              <a:t>As time allows, decide as a pair on different combinations where you share or differ in your conflict styles.</a:t>
            </a:r>
          </a:p>
          <a:p>
            <a:endParaRPr lang="en-US" dirty="0"/>
          </a:p>
        </p:txBody>
      </p:sp>
      <p:sp>
        <p:nvSpPr>
          <p:cNvPr id="14" name="TextBox 13">
            <a:extLst>
              <a:ext uri="{FF2B5EF4-FFF2-40B4-BE49-F238E27FC236}">
                <a16:creationId xmlns:a16="http://schemas.microsoft.com/office/drawing/2014/main" id="{3368A953-23F7-8270-56A8-C5C131129B04}"/>
              </a:ext>
            </a:extLst>
          </p:cNvPr>
          <p:cNvSpPr txBox="1"/>
          <p:nvPr/>
        </p:nvSpPr>
        <p:spPr>
          <a:xfrm>
            <a:off x="112401" y="6501339"/>
            <a:ext cx="8876018"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319756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discussion</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94C9B882-8AC1-DCA1-FA34-B1E77BA57B88}"/>
              </a:ext>
            </a:extLst>
          </p:cNvPr>
          <p:cNvSpPr txBox="1"/>
          <p:nvPr/>
        </p:nvSpPr>
        <p:spPr>
          <a:xfrm>
            <a:off x="439430" y="1229348"/>
            <a:ext cx="9286461" cy="4678204"/>
          </a:xfrm>
          <a:prstGeom prst="rect">
            <a:avLst/>
          </a:prstGeom>
          <a:noFill/>
        </p:spPr>
        <p:txBody>
          <a:bodyPr wrap="square" rtlCol="0">
            <a:spAutoFit/>
          </a:bodyPr>
          <a:lstStyle/>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Was there anything about this experience that made you uncomfortable? What was the most challenging aspect?</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would you describe the dynamics that played out in your role play? What happened as a result of this difference? How did the role play conclude?</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What aspects of your personal conflict style can be helpful and what aspects might be more challenging for others to interact with?</a:t>
            </a:r>
            <a:br>
              <a:rPr lang="en-US" altLang="en-US" sz="2400" dirty="0">
                <a:solidFill>
                  <a:srgbClr val="000000"/>
                </a:solidFill>
                <a:latin typeface="Acumin Pro" panose="020B0504020202020204" pitchFamily="34" charset="0"/>
              </a:rPr>
            </a:b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p:txBody>
      </p:sp>
    </p:spTree>
    <p:extLst>
      <p:ext uri="{BB962C8B-B14F-4D97-AF65-F5344CB8AC3E}">
        <p14:creationId xmlns:p14="http://schemas.microsoft.com/office/powerpoint/2010/main" val="264704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discussion</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94C9B882-8AC1-DCA1-FA34-B1E77BA57B88}"/>
              </a:ext>
            </a:extLst>
          </p:cNvPr>
          <p:cNvSpPr txBox="1"/>
          <p:nvPr/>
        </p:nvSpPr>
        <p:spPr>
          <a:xfrm>
            <a:off x="522557" y="1352023"/>
            <a:ext cx="9307243" cy="5903796"/>
          </a:xfrm>
          <a:prstGeom prst="rect">
            <a:avLst/>
          </a:prstGeom>
          <a:noFill/>
        </p:spPr>
        <p:txBody>
          <a:bodyPr wrap="square" rtlCol="0">
            <a:spAutoFit/>
          </a:bodyPr>
          <a:lstStyle/>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Did this activity bring about any realizations you had never considered before?</a:t>
            </a:r>
          </a:p>
          <a:p>
            <a:pPr>
              <a:spcAft>
                <a:spcPts val="600"/>
              </a:spcAft>
              <a:buClr>
                <a:srgbClr val="000000"/>
              </a:buClr>
              <a:buSzPct val="100000"/>
              <a:defRPr/>
            </a:pP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What skills will you take away from this that you might apply to a situation where someone has a different style from you? </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How might you handle conflict if you and your boss or you and your significant other have a different style?</a:t>
            </a:r>
            <a:br>
              <a:rPr lang="en-US" altLang="en-US" sz="2400" dirty="0">
                <a:solidFill>
                  <a:srgbClr val="000000"/>
                </a:solidFill>
                <a:latin typeface="Acumin Pro" panose="020B0504020202020204" pitchFamily="34" charset="0"/>
              </a:rPr>
            </a:br>
            <a:endParaRPr lang="en-US" altLang="en-US" sz="2400" dirty="0">
              <a:solidFill>
                <a:srgbClr val="000000"/>
              </a:solidFill>
              <a:latin typeface="Acumin Pro" panose="020B0504020202020204" pitchFamily="34" charset="0"/>
            </a:endParaRPr>
          </a:p>
          <a:p>
            <a:pPr marL="342900" indent="-342900">
              <a:spcAft>
                <a:spcPts val="600"/>
              </a:spcAft>
              <a:buClr>
                <a:srgbClr val="000000"/>
              </a:buClr>
              <a:buSzPct val="100000"/>
              <a:buFont typeface="Arial" panose="020B0604020202020204" pitchFamily="34" charset="0"/>
              <a:buChar char="•"/>
              <a:defRPr/>
            </a:pPr>
            <a:r>
              <a:rPr lang="en-US" altLang="en-US" sz="2400" dirty="0">
                <a:solidFill>
                  <a:srgbClr val="000000"/>
                </a:solidFill>
                <a:latin typeface="Acumin Pro" panose="020B0504020202020204" pitchFamily="34" charset="0"/>
              </a:rPr>
              <a:t>What do you still need to practice to be able to adjust fluidly across different styles?</a:t>
            </a:r>
          </a:p>
          <a:p>
            <a:pPr marL="342900" indent="-342900">
              <a:spcAft>
                <a:spcPts val="600"/>
              </a:spcAft>
              <a:buClr>
                <a:srgbClr val="000000"/>
              </a:buClr>
              <a:buSzPct val="100000"/>
              <a:buFont typeface="Arial" panose="020B0604020202020204" pitchFamily="34" charset="0"/>
              <a:buChar char="•"/>
              <a:defRPr/>
            </a:pPr>
            <a:endParaRPr lang="en-US" altLang="en-US" sz="2400" dirty="0">
              <a:solidFill>
                <a:srgbClr val="000000"/>
              </a:solidFill>
              <a:latin typeface="Acumin Pro" panose="020B0504020202020204" pitchFamily="34" charset="0"/>
            </a:endParaRPr>
          </a:p>
          <a:p>
            <a:pPr marL="674004">
              <a:lnSpc>
                <a:spcPct val="93000"/>
              </a:lnSpc>
              <a:spcAft>
                <a:spcPts val="1849"/>
              </a:spcAft>
              <a:buSzPct val="100000"/>
              <a:defRPr/>
            </a:pPr>
            <a:endParaRPr lang="en-US" altLang="en-US" sz="2400" dirty="0">
              <a:solidFill>
                <a:srgbClr val="000000"/>
              </a:solidFill>
              <a:latin typeface="Acumin Pro" panose="020B0504020202020204" pitchFamily="34" charset="0"/>
            </a:endParaRPr>
          </a:p>
          <a:p>
            <a:pPr marL="674004">
              <a:lnSpc>
                <a:spcPct val="93000"/>
              </a:lnSpc>
              <a:spcAft>
                <a:spcPts val="1849"/>
              </a:spcAft>
              <a:buSzPct val="100000"/>
              <a:defRPr/>
            </a:pPr>
            <a:endParaRPr lang="en-US" altLang="en-US" sz="2400" dirty="0">
              <a:solidFill>
                <a:srgbClr val="000000"/>
              </a:solidFill>
              <a:latin typeface="Acumin Pro" panose="020B0504020202020204" pitchFamily="34" charset="0"/>
            </a:endParaRPr>
          </a:p>
        </p:txBody>
      </p:sp>
    </p:spTree>
    <p:extLst>
      <p:ext uri="{BB962C8B-B14F-4D97-AF65-F5344CB8AC3E}">
        <p14:creationId xmlns:p14="http://schemas.microsoft.com/office/powerpoint/2010/main" val="391564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intercultural conflict styles</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3">
            <a:hlinkClick r:id="rId5"/>
            <a:extLst>
              <a:ext uri="{FF2B5EF4-FFF2-40B4-BE49-F238E27FC236}">
                <a16:creationId xmlns:a16="http://schemas.microsoft.com/office/drawing/2014/main" id="{1B2E53DA-BFCD-0027-346E-B663434EC9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743" y="1466938"/>
            <a:ext cx="8165657" cy="48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EAF1E7-9B91-5FE0-90C7-70B0686E352F}"/>
              </a:ext>
            </a:extLst>
          </p:cNvPr>
          <p:cNvSpPr txBox="1"/>
          <p:nvPr/>
        </p:nvSpPr>
        <p:spPr>
          <a:xfrm>
            <a:off x="130810" y="6501339"/>
            <a:ext cx="8165657" cy="261610"/>
          </a:xfrm>
          <a:prstGeom prst="rect">
            <a:avLst/>
          </a:prstGeom>
          <a:noFill/>
        </p:spPr>
        <p:txBody>
          <a:bodyPr wrap="square" rtlCol="0">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8701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intercultural conflict styles: Fools rush in</a:t>
              </a:r>
              <a:endParaRPr lang="en-US" sz="2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5" name="Online Media 4" title="Fools Rush In - Parents meet for the first time">
            <a:hlinkClick r:id="" action="ppaction://media"/>
            <a:extLst>
              <a:ext uri="{FF2B5EF4-FFF2-40B4-BE49-F238E27FC236}">
                <a16:creationId xmlns:a16="http://schemas.microsoft.com/office/drawing/2014/main" id="{2B01990C-270E-0AB9-18A3-731CDFF6F884}"/>
              </a:ext>
            </a:extLst>
          </p:cNvPr>
          <p:cNvPicPr>
            <a:picLocks noRot="1" noChangeAspect="1"/>
          </p:cNvPicPr>
          <p:nvPr>
            <a:videoFile r:link="rId1"/>
          </p:nvPr>
        </p:nvPicPr>
        <p:blipFill>
          <a:blip r:embed="rId6"/>
          <a:stretch>
            <a:fillRect/>
          </a:stretch>
        </p:blipFill>
        <p:spPr>
          <a:xfrm>
            <a:off x="2632709" y="1472240"/>
            <a:ext cx="6926582" cy="3913519"/>
          </a:xfrm>
          <a:prstGeom prst="rect">
            <a:avLst/>
          </a:prstGeom>
        </p:spPr>
      </p:pic>
      <p:sp>
        <p:nvSpPr>
          <p:cNvPr id="12" name="TextBox 11">
            <a:extLst>
              <a:ext uri="{FF2B5EF4-FFF2-40B4-BE49-F238E27FC236}">
                <a16:creationId xmlns:a16="http://schemas.microsoft.com/office/drawing/2014/main" id="{E16B7C53-F034-0217-6521-05B5EFC89FE6}"/>
              </a:ext>
            </a:extLst>
          </p:cNvPr>
          <p:cNvSpPr txBox="1"/>
          <p:nvPr/>
        </p:nvSpPr>
        <p:spPr>
          <a:xfrm>
            <a:off x="130810" y="6476939"/>
            <a:ext cx="9174555" cy="246221"/>
          </a:xfrm>
          <a:prstGeom prst="rect">
            <a:avLst/>
          </a:prstGeom>
          <a:noFill/>
        </p:spPr>
        <p:txBody>
          <a:bodyPr wrap="square" rtlCol="0">
            <a:spAutoFit/>
          </a:bodyPr>
          <a:lstStyle/>
          <a:p>
            <a:r>
              <a:rPr lang="en-US" sz="1000" dirty="0">
                <a:latin typeface="Acumin Pro" panose="020B0504020202020204" pitchFamily="34" charset="0"/>
              </a:rPr>
              <a:t>Cross, V. (2010, November 7). </a:t>
            </a:r>
            <a:r>
              <a:rPr lang="en-US" sz="1000" i="1" dirty="0">
                <a:latin typeface="Acumin Pro" panose="020B0504020202020204" pitchFamily="34" charset="0"/>
              </a:rPr>
              <a:t>Fools Rush In – Parents meet for the first time. </a:t>
            </a:r>
            <a:r>
              <a:rPr lang="en-US" sz="1000" dirty="0">
                <a:latin typeface="Acumin Pro" panose="020B0504020202020204" pitchFamily="34" charset="0"/>
              </a:rPr>
              <a:t>[Video]. YouTube. https://www.youtube.com/watch?v=PpD072xGGJA</a:t>
            </a:r>
          </a:p>
        </p:txBody>
      </p:sp>
    </p:spTree>
    <p:extLst>
      <p:ext uri="{BB962C8B-B14F-4D97-AF65-F5344CB8AC3E}">
        <p14:creationId xmlns:p14="http://schemas.microsoft.com/office/powerpoint/2010/main" val="330859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intercultural conflict styles: Fools rush in</a:t>
              </a:r>
              <a:endParaRPr lang="en-US" sz="2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3">
            <a:hlinkClick r:id="rId5"/>
            <a:extLst>
              <a:ext uri="{FF2B5EF4-FFF2-40B4-BE49-F238E27FC236}">
                <a16:creationId xmlns:a16="http://schemas.microsoft.com/office/drawing/2014/main" id="{1B2E53DA-BFCD-0027-346E-B663434EC9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743" y="1466938"/>
            <a:ext cx="8165657" cy="48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B9F7B66-FFAC-08A1-D22B-F382D8E7836D}"/>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46643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intercultural conflict styles: Hum tum</a:t>
              </a:r>
              <a:endParaRPr lang="en-US" sz="2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2" name="Online Media 1" title="Jo Tumne Kabhi Nahin Kaha | Scene | Hum Tum | Saif Ali Khan | Rani Mukerji">
            <a:hlinkClick r:id="" action="ppaction://media"/>
            <a:extLst>
              <a:ext uri="{FF2B5EF4-FFF2-40B4-BE49-F238E27FC236}">
                <a16:creationId xmlns:a16="http://schemas.microsoft.com/office/drawing/2014/main" id="{7A501B38-D090-A1A6-C137-179F7609BFCE}"/>
              </a:ext>
            </a:extLst>
          </p:cNvPr>
          <p:cNvPicPr>
            <a:picLocks noRot="1" noChangeAspect="1"/>
          </p:cNvPicPr>
          <p:nvPr>
            <a:videoFile r:link="rId1"/>
          </p:nvPr>
        </p:nvPicPr>
        <p:blipFill>
          <a:blip r:embed="rId6"/>
          <a:stretch>
            <a:fillRect/>
          </a:stretch>
        </p:blipFill>
        <p:spPr>
          <a:xfrm>
            <a:off x="2506912" y="1401165"/>
            <a:ext cx="7178176" cy="4055669"/>
          </a:xfrm>
          <a:prstGeom prst="rect">
            <a:avLst/>
          </a:prstGeom>
        </p:spPr>
      </p:pic>
      <p:sp>
        <p:nvSpPr>
          <p:cNvPr id="11" name="TextBox 10">
            <a:extLst>
              <a:ext uri="{FF2B5EF4-FFF2-40B4-BE49-F238E27FC236}">
                <a16:creationId xmlns:a16="http://schemas.microsoft.com/office/drawing/2014/main" id="{5F1E34CD-3012-7ECD-F27F-C15E1DBDE80B}"/>
              </a:ext>
            </a:extLst>
          </p:cNvPr>
          <p:cNvSpPr txBox="1"/>
          <p:nvPr/>
        </p:nvSpPr>
        <p:spPr>
          <a:xfrm>
            <a:off x="101499" y="6292273"/>
            <a:ext cx="10519261" cy="430887"/>
          </a:xfrm>
          <a:prstGeom prst="rect">
            <a:avLst/>
          </a:prstGeom>
          <a:noFill/>
        </p:spPr>
        <p:txBody>
          <a:bodyPr wrap="square" rtlCol="0">
            <a:spAutoFit/>
          </a:bodyPr>
          <a:lstStyle/>
          <a:p>
            <a:r>
              <a:rPr lang="en-US" sz="1100" dirty="0">
                <a:latin typeface="Acumin Pro" panose="020B0504020202020204" pitchFamily="34" charset="0"/>
              </a:rPr>
              <a:t>[YRF]. (2012, February 4). </a:t>
            </a:r>
            <a:r>
              <a:rPr lang="en-US" sz="1100" i="1" dirty="0">
                <a:latin typeface="Acumin Pro" panose="020B0504020202020204" pitchFamily="34" charset="0"/>
              </a:rPr>
              <a:t>Jo </a:t>
            </a:r>
            <a:r>
              <a:rPr lang="en-US" sz="1100" i="1" dirty="0" err="1">
                <a:latin typeface="Acumin Pro" panose="020B0504020202020204" pitchFamily="34" charset="0"/>
              </a:rPr>
              <a:t>Tumne</a:t>
            </a:r>
            <a:r>
              <a:rPr lang="en-US" sz="1100" i="1" dirty="0">
                <a:latin typeface="Acumin Pro" panose="020B0504020202020204" pitchFamily="34" charset="0"/>
              </a:rPr>
              <a:t> Kabhi </a:t>
            </a:r>
            <a:r>
              <a:rPr lang="en-US" sz="1100" i="1" dirty="0" err="1">
                <a:latin typeface="Acumin Pro" panose="020B0504020202020204" pitchFamily="34" charset="0"/>
              </a:rPr>
              <a:t>Nahin</a:t>
            </a:r>
            <a:r>
              <a:rPr lang="en-US" sz="1100" i="1" dirty="0">
                <a:latin typeface="Acumin Pro" panose="020B0504020202020204" pitchFamily="34" charset="0"/>
              </a:rPr>
              <a:t> Kaha | Scene | Hum Tum | </a:t>
            </a:r>
            <a:r>
              <a:rPr lang="en-US" sz="1100" i="1" dirty="0" err="1">
                <a:latin typeface="Acumin Pro" panose="020B0504020202020204" pitchFamily="34" charset="0"/>
              </a:rPr>
              <a:t>Saif</a:t>
            </a:r>
            <a:r>
              <a:rPr lang="en-US" sz="1100" i="1" dirty="0">
                <a:latin typeface="Acumin Pro" panose="020B0504020202020204" pitchFamily="34" charset="0"/>
              </a:rPr>
              <a:t> Ali Khan | Rani Mukerji. </a:t>
            </a:r>
            <a:r>
              <a:rPr lang="en-US" sz="1100" dirty="0">
                <a:latin typeface="Acumin Pro" panose="020B0504020202020204" pitchFamily="34" charset="0"/>
              </a:rPr>
              <a:t>[Video] YouTube. https://www.youtube.com/watch?v=6dl9o3NohoM</a:t>
            </a:r>
          </a:p>
        </p:txBody>
      </p:sp>
    </p:spTree>
    <p:extLst>
      <p:ext uri="{BB962C8B-B14F-4D97-AF65-F5344CB8AC3E}">
        <p14:creationId xmlns:p14="http://schemas.microsoft.com/office/powerpoint/2010/main" val="35911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intercultural conflict styles: Hum tum</a:t>
              </a:r>
            </a:p>
            <a:p>
              <a:pPr marL="0" marR="0">
                <a:lnSpc>
                  <a:spcPct val="115000"/>
                </a:lnSpc>
                <a:spcBef>
                  <a:spcPts val="0"/>
                </a:spcBef>
                <a:spcAft>
                  <a:spcPts val="0"/>
                </a:spcAft>
              </a:pP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3">
            <a:hlinkClick r:id="rId5"/>
            <a:extLst>
              <a:ext uri="{FF2B5EF4-FFF2-40B4-BE49-F238E27FC236}">
                <a16:creationId xmlns:a16="http://schemas.microsoft.com/office/drawing/2014/main" id="{1B2E53DA-BFCD-0027-346E-B663434EC9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743" y="1466938"/>
            <a:ext cx="8165657" cy="48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A8BED0B-0430-2621-A296-EE15D5CAA999}"/>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335327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 patterns by country/region</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2" name="Content Placeholder 5">
            <a:extLst>
              <a:ext uri="{FF2B5EF4-FFF2-40B4-BE49-F238E27FC236}">
                <a16:creationId xmlns:a16="http://schemas.microsoft.com/office/drawing/2014/main" id="{1AB86D1C-2756-CCC0-56CF-338B98CDCBD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14987" y="1036737"/>
            <a:ext cx="7597680" cy="5640703"/>
          </a:xfrm>
        </p:spPr>
      </p:pic>
      <p:sp>
        <p:nvSpPr>
          <p:cNvPr id="11" name="TextBox 10">
            <a:extLst>
              <a:ext uri="{FF2B5EF4-FFF2-40B4-BE49-F238E27FC236}">
                <a16:creationId xmlns:a16="http://schemas.microsoft.com/office/drawing/2014/main" id="{0CC4CDA0-766C-0D2B-9933-EFDDE8B29BA6}"/>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389422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strengths and weaknesses</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10">
            <a:extLst>
              <a:ext uri="{FF2B5EF4-FFF2-40B4-BE49-F238E27FC236}">
                <a16:creationId xmlns:a16="http://schemas.microsoft.com/office/drawing/2014/main" id="{BE371949-6311-4803-5BB6-2D8140E62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195" y="1046349"/>
            <a:ext cx="5061609" cy="5251420"/>
          </a:xfrm>
          <a:prstGeom prst="rect">
            <a:avLst/>
          </a:prstGeom>
        </p:spPr>
      </p:pic>
      <p:sp>
        <p:nvSpPr>
          <p:cNvPr id="12" name="TextBox 11">
            <a:extLst>
              <a:ext uri="{FF2B5EF4-FFF2-40B4-BE49-F238E27FC236}">
                <a16:creationId xmlns:a16="http://schemas.microsoft.com/office/drawing/2014/main" id="{FFBFA167-E7FE-1CE4-378B-65C185E84E60}"/>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333217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284575" y="187363"/>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cap="all" dirty="0" err="1">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Ics</a:t>
              </a:r>
              <a:r>
                <a:rPr lang="en-US" sz="32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strengths and weaknesses</a:t>
              </a:r>
              <a:endParaRPr lang="en-US" sz="32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2" name="Picture 11">
            <a:extLst>
              <a:ext uri="{FF2B5EF4-FFF2-40B4-BE49-F238E27FC236}">
                <a16:creationId xmlns:a16="http://schemas.microsoft.com/office/drawing/2014/main" id="{2D1BF6C7-9906-B834-1A7F-40412F3B36BF}"/>
              </a:ext>
            </a:extLst>
          </p:cNvPr>
          <p:cNvPicPr>
            <a:picLocks noChangeAspect="1"/>
          </p:cNvPicPr>
          <p:nvPr/>
        </p:nvPicPr>
        <p:blipFill>
          <a:blip r:embed="rId5"/>
          <a:stretch>
            <a:fillRect/>
          </a:stretch>
        </p:blipFill>
        <p:spPr>
          <a:xfrm>
            <a:off x="3831771" y="1627640"/>
            <a:ext cx="4226379" cy="4408551"/>
          </a:xfrm>
          <a:prstGeom prst="rect">
            <a:avLst/>
          </a:prstGeom>
        </p:spPr>
      </p:pic>
      <p:sp>
        <p:nvSpPr>
          <p:cNvPr id="11" name="TextBox 10">
            <a:extLst>
              <a:ext uri="{FF2B5EF4-FFF2-40B4-BE49-F238E27FC236}">
                <a16:creationId xmlns:a16="http://schemas.microsoft.com/office/drawing/2014/main" id="{C92DD122-028A-6706-D8ED-3FE5934B9886}"/>
              </a:ext>
            </a:extLst>
          </p:cNvPr>
          <p:cNvSpPr txBox="1"/>
          <p:nvPr/>
        </p:nvSpPr>
        <p:spPr>
          <a:xfrm>
            <a:off x="130810" y="6546635"/>
            <a:ext cx="7927940" cy="261610"/>
          </a:xfrm>
          <a:prstGeom prst="rect">
            <a:avLst/>
          </a:prstGeom>
          <a:noFill/>
        </p:spPr>
        <p:txBody>
          <a:bodyPr wrap="square">
            <a:spAutoFit/>
          </a:bodyPr>
          <a:lstStyle/>
          <a:p>
            <a:r>
              <a:rPr lang="en-US" sz="1100" dirty="0">
                <a:latin typeface="Acumin Pro" panose="020B0504020202020204" pitchFamily="34" charset="0"/>
              </a:rPr>
              <a:t>Hammer, M. (2005). Intercultural Conflict Style Inventory. ICS Inventory, LLC. Retrieved from https://icsinventory.com/</a:t>
            </a:r>
          </a:p>
        </p:txBody>
      </p:sp>
    </p:spTree>
    <p:extLst>
      <p:ext uri="{BB962C8B-B14F-4D97-AF65-F5344CB8AC3E}">
        <p14:creationId xmlns:p14="http://schemas.microsoft.com/office/powerpoint/2010/main" val="159734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3570</TotalTime>
  <Words>1674</Words>
  <Application>Microsoft Office PowerPoint</Application>
  <PresentationFormat>Widescreen</PresentationFormat>
  <Paragraphs>86</Paragraphs>
  <Slides>18</Slides>
  <Notes>11</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Acumin Pro</vt:lpstr>
      <vt:lpstr>Arial</vt:lpstr>
      <vt:lpstr>Calibri</vt:lpstr>
      <vt:lpstr>Calibri Light</vt:lpstr>
      <vt:lpstr>Courier New</vt:lpstr>
      <vt:lpstr>Segoe UI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Patton, Kelsey Elizabeth</cp:lastModifiedBy>
  <cp:revision>168</cp:revision>
  <dcterms:created xsi:type="dcterms:W3CDTF">2018-08-27T14:09:00Z</dcterms:created>
  <dcterms:modified xsi:type="dcterms:W3CDTF">2022-10-18T20:47:29Z</dcterms:modified>
</cp:coreProperties>
</file>